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21" r:id="rId4"/>
    <p:sldId id="263" r:id="rId5"/>
    <p:sldId id="259" r:id="rId6"/>
    <p:sldId id="319" r:id="rId7"/>
    <p:sldId id="260" r:id="rId8"/>
    <p:sldId id="261" r:id="rId9"/>
    <p:sldId id="262" r:id="rId10"/>
    <p:sldId id="265" r:id="rId11"/>
    <p:sldId id="264" r:id="rId12"/>
    <p:sldId id="267" r:id="rId13"/>
    <p:sldId id="266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7" r:id="rId30"/>
    <p:sldId id="288" r:id="rId31"/>
    <p:sldId id="285" r:id="rId32"/>
    <p:sldId id="284" r:id="rId33"/>
    <p:sldId id="286" r:id="rId34"/>
    <p:sldId id="289" r:id="rId35"/>
    <p:sldId id="290" r:id="rId36"/>
    <p:sldId id="315" r:id="rId37"/>
    <p:sldId id="314" r:id="rId38"/>
    <p:sldId id="318" r:id="rId39"/>
    <p:sldId id="317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02" r:id="rId51"/>
    <p:sldId id="303" r:id="rId52"/>
    <p:sldId id="305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6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94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4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2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54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9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6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7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754043F-4942-411C-9732-09F609EF963F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09A6EC-FAA2-4930-A839-3D527753380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3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0.png"/><Relationship Id="rId4" Type="http://schemas.openxmlformats.org/officeDocument/2006/relationships/image" Target="../media/image4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0.png"/><Relationship Id="rId4" Type="http://schemas.openxmlformats.org/officeDocument/2006/relationships/image" Target="../media/image4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0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Inverse problems in imaging, spring 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5027121"/>
            <a:ext cx="4211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Guy Satat</a:t>
            </a:r>
          </a:p>
          <a:p>
            <a:endParaRPr lang="en-US" sz="2000" dirty="0"/>
          </a:p>
          <a:p>
            <a:r>
              <a:rPr lang="en-US" sz="1400" dirty="0" smtClean="0"/>
              <a:t>Some slides are taken from a similar class by Chris </a:t>
            </a:r>
            <a:r>
              <a:rPr lang="en-US" sz="1400" dirty="0" err="1" smtClean="0"/>
              <a:t>Barsi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73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Wave Optics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01219" y="1363081"/>
            <a:ext cx="565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Let’s assume a given polarization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50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wave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0054"/>
                <a:ext cx="10058400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he-I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 plane wave: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he-IL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n-US" dirty="0" smtClean="0"/>
                  <a:t>wavelength: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den>
                    </m:f>
                  </m:oMath>
                </a14:m>
                <a:r>
                  <a:rPr lang="en-US" b="1" dirty="0" smtClean="0"/>
                  <a:t>    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0054"/>
                <a:ext cx="10058400" cy="4023360"/>
              </a:xfrm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8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wave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0054"/>
                <a:ext cx="10058400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he-IL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 plane wave: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he-IL" b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n-US" dirty="0" smtClean="0"/>
                  <a:t>wavelength: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den>
                    </m:f>
                  </m:oMath>
                </a14:m>
                <a:r>
                  <a:rPr lang="en-US" b="1" dirty="0" smtClean="0"/>
                  <a:t>    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0054"/>
                <a:ext cx="10058400" cy="4023360"/>
              </a:xfrm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9399578" y="3225958"/>
            <a:ext cx="0" cy="112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399578" y="4350499"/>
            <a:ext cx="1192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791871" y="4350499"/>
            <a:ext cx="607707" cy="545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/>
        </p:nvSpPr>
        <p:spPr>
          <a:xfrm rot="20298657">
            <a:off x="8979732" y="3704550"/>
            <a:ext cx="938494" cy="860183"/>
          </a:xfrm>
          <a:custGeom>
            <a:avLst/>
            <a:gdLst>
              <a:gd name="connsiteX0" fmla="*/ 0 w 938254"/>
              <a:gd name="connsiteY0" fmla="*/ 1066663 h 1066663"/>
              <a:gd name="connsiteX1" fmla="*/ 469127 w 938254"/>
              <a:gd name="connsiteY1" fmla="*/ 0 h 1066663"/>
              <a:gd name="connsiteX2" fmla="*/ 938254 w 938254"/>
              <a:gd name="connsiteY2" fmla="*/ 1066663 h 1066663"/>
              <a:gd name="connsiteX3" fmla="*/ 0 w 938254"/>
              <a:gd name="connsiteY3" fmla="*/ 1066663 h 1066663"/>
              <a:gd name="connsiteX0" fmla="*/ 0 w 938254"/>
              <a:gd name="connsiteY0" fmla="*/ 1024864 h 1024864"/>
              <a:gd name="connsiteX1" fmla="*/ 666430 w 938254"/>
              <a:gd name="connsiteY1" fmla="*/ 0 h 1024864"/>
              <a:gd name="connsiteX2" fmla="*/ 938254 w 938254"/>
              <a:gd name="connsiteY2" fmla="*/ 1024864 h 1024864"/>
              <a:gd name="connsiteX3" fmla="*/ 0 w 938254"/>
              <a:gd name="connsiteY3" fmla="*/ 1024864 h 1024864"/>
              <a:gd name="connsiteX0" fmla="*/ 0 w 930338"/>
              <a:gd name="connsiteY0" fmla="*/ 759075 h 1024864"/>
              <a:gd name="connsiteX1" fmla="*/ 658514 w 930338"/>
              <a:gd name="connsiteY1" fmla="*/ 0 h 1024864"/>
              <a:gd name="connsiteX2" fmla="*/ 930338 w 930338"/>
              <a:gd name="connsiteY2" fmla="*/ 1024864 h 1024864"/>
              <a:gd name="connsiteX3" fmla="*/ 0 w 930338"/>
              <a:gd name="connsiteY3" fmla="*/ 759075 h 1024864"/>
              <a:gd name="connsiteX0" fmla="*/ 0 w 1008060"/>
              <a:gd name="connsiteY0" fmla="*/ 759075 h 860183"/>
              <a:gd name="connsiteX1" fmla="*/ 658514 w 1008060"/>
              <a:gd name="connsiteY1" fmla="*/ 0 h 860183"/>
              <a:gd name="connsiteX2" fmla="*/ 1008060 w 1008060"/>
              <a:gd name="connsiteY2" fmla="*/ 860183 h 860183"/>
              <a:gd name="connsiteX3" fmla="*/ 0 w 1008060"/>
              <a:gd name="connsiteY3" fmla="*/ 759075 h 860183"/>
              <a:gd name="connsiteX0" fmla="*/ 0 w 844699"/>
              <a:gd name="connsiteY0" fmla="*/ 701802 h 860183"/>
              <a:gd name="connsiteX1" fmla="*/ 495153 w 844699"/>
              <a:gd name="connsiteY1" fmla="*/ 0 h 860183"/>
              <a:gd name="connsiteX2" fmla="*/ 844699 w 844699"/>
              <a:gd name="connsiteY2" fmla="*/ 860183 h 860183"/>
              <a:gd name="connsiteX3" fmla="*/ 0 w 844699"/>
              <a:gd name="connsiteY3" fmla="*/ 701802 h 860183"/>
              <a:gd name="connsiteX0" fmla="*/ 0 w 938494"/>
              <a:gd name="connsiteY0" fmla="*/ 737844 h 860183"/>
              <a:gd name="connsiteX1" fmla="*/ 588948 w 938494"/>
              <a:gd name="connsiteY1" fmla="*/ 0 h 860183"/>
              <a:gd name="connsiteX2" fmla="*/ 938494 w 938494"/>
              <a:gd name="connsiteY2" fmla="*/ 860183 h 860183"/>
              <a:gd name="connsiteX3" fmla="*/ 0 w 938494"/>
              <a:gd name="connsiteY3" fmla="*/ 737844 h 8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494" h="860183">
                <a:moveTo>
                  <a:pt x="0" y="737844"/>
                </a:moveTo>
                <a:lnTo>
                  <a:pt x="588948" y="0"/>
                </a:lnTo>
                <a:lnTo>
                  <a:pt x="938494" y="860183"/>
                </a:lnTo>
                <a:lnTo>
                  <a:pt x="0" y="737844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518847" y="3634882"/>
            <a:ext cx="573630" cy="590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10813" y="334752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k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62011" y="5139419"/>
                <a:ext cx="39677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plane wave propagating in direction </a:t>
                </a:r>
                <a:r>
                  <a:rPr lang="en-US" b="1" i="1" dirty="0" smtClean="0"/>
                  <a:t>k</a:t>
                </a:r>
                <a:r>
                  <a:rPr lang="en-US" dirty="0" smtClean="0"/>
                  <a:t> with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011" y="5139419"/>
                <a:ext cx="396775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2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0056" y="1915889"/>
            <a:ext cx="7673209" cy="3632985"/>
            <a:chOff x="-4853902" y="1368747"/>
            <a:chExt cx="7193085" cy="3816465"/>
          </a:xfrm>
        </p:grpSpPr>
        <p:sp>
          <p:nvSpPr>
            <p:cNvPr id="5" name="TextBox 266"/>
            <p:cNvSpPr txBox="1"/>
            <p:nvPr/>
          </p:nvSpPr>
          <p:spPr>
            <a:xfrm>
              <a:off x="-64017" y="1368747"/>
              <a:ext cx="1540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Deconstructive</a:t>
              </a:r>
              <a:endParaRPr lang="en-US" sz="1600" dirty="0"/>
            </a:p>
          </p:txBody>
        </p:sp>
        <p:sp>
          <p:nvSpPr>
            <p:cNvPr id="6" name="TextBox 267"/>
            <p:cNvSpPr txBox="1"/>
            <p:nvPr/>
          </p:nvSpPr>
          <p:spPr>
            <a:xfrm>
              <a:off x="-4099938" y="1389910"/>
              <a:ext cx="1324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Constructive</a:t>
              </a:r>
              <a:endParaRPr lang="en-US" sz="1600" dirty="0"/>
            </a:p>
          </p:txBody>
        </p:sp>
        <p:sp>
          <p:nvSpPr>
            <p:cNvPr id="7" name="TextBox 119"/>
            <p:cNvSpPr txBox="1"/>
            <p:nvPr/>
          </p:nvSpPr>
          <p:spPr>
            <a:xfrm>
              <a:off x="1610581" y="4165368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Dark</a:t>
              </a:r>
              <a:endParaRPr lang="en-US" sz="16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89548" y="1870397"/>
              <a:ext cx="2977646" cy="6693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53902" y="1832412"/>
              <a:ext cx="2977646" cy="6693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53902" y="2899212"/>
              <a:ext cx="2977646" cy="66938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-713876" y="3017647"/>
              <a:ext cx="3053059" cy="6675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53632" y="3960700"/>
              <a:ext cx="2977646" cy="1224512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-568730" y="4651812"/>
              <a:ext cx="2801428" cy="0"/>
            </a:xfrm>
            <a:prstGeom prst="line">
              <a:avLst/>
            </a:prstGeom>
            <a:ln w="19050">
              <a:solidFill>
                <a:srgbClr val="130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qual 13"/>
            <p:cNvSpPr/>
            <p:nvPr/>
          </p:nvSpPr>
          <p:spPr>
            <a:xfrm>
              <a:off x="-3511019" y="3618194"/>
              <a:ext cx="333517" cy="347818"/>
            </a:xfrm>
            <a:prstGeom prst="mathEqual">
              <a:avLst>
                <a:gd name="adj1" fmla="val 5993"/>
                <a:gd name="adj2" fmla="val 117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Plus 14"/>
            <p:cNvSpPr/>
            <p:nvPr/>
          </p:nvSpPr>
          <p:spPr>
            <a:xfrm>
              <a:off x="-3576913" y="2545066"/>
              <a:ext cx="354146" cy="354146"/>
            </a:xfrm>
            <a:prstGeom prst="mathPlus">
              <a:avLst>
                <a:gd name="adj1" fmla="val 63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Equal 15"/>
            <p:cNvSpPr/>
            <p:nvPr/>
          </p:nvSpPr>
          <p:spPr>
            <a:xfrm>
              <a:off x="679981" y="4075394"/>
              <a:ext cx="333517" cy="347818"/>
            </a:xfrm>
            <a:prstGeom prst="mathEqual">
              <a:avLst>
                <a:gd name="adj1" fmla="val 5993"/>
                <a:gd name="adj2" fmla="val 117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Plus 16"/>
            <p:cNvSpPr/>
            <p:nvPr/>
          </p:nvSpPr>
          <p:spPr>
            <a:xfrm>
              <a:off x="632498" y="2594412"/>
              <a:ext cx="354146" cy="354146"/>
            </a:xfrm>
            <a:prstGeom prst="mathPlus">
              <a:avLst>
                <a:gd name="adj1" fmla="val 63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TextBox 118"/>
            <p:cNvSpPr txBox="1"/>
            <p:nvPr/>
          </p:nvSpPr>
          <p:spPr>
            <a:xfrm>
              <a:off x="-2412372" y="4007917"/>
              <a:ext cx="720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6459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918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9377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58368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60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87552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152144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167360" algn="l" defTabSz="3291840" rtl="0" eaLnBrk="1" latinLnBrk="0" hangingPunct="1">
                <a:defRPr sz="6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Bright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862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Helmholtz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Assume monochromatic light: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b="1" dirty="0" smtClean="0"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sym typeface="Wingdings" panose="05000000000000000000" pitchFamily="2" charset="2"/>
                  </a:rPr>
                  <a:t>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b="1" dirty="0" smtClean="0">
                  <a:sym typeface="Wingdings" panose="05000000000000000000" pitchFamily="2" charset="2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643652" y="554337"/>
                <a:ext cx="1900392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52" y="554337"/>
                <a:ext cx="1900392" cy="524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32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Optics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The solution can be written as a sum of plane waves: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 smtClean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Representing the electric field as a sum of harmonics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>
                    <a:sym typeface="Wingdings" panose="05000000000000000000" pitchFamily="2" charset="2"/>
                  </a:rPr>
                  <a:t>F</a:t>
                </a:r>
                <a:r>
                  <a:rPr lang="en-US" dirty="0" smtClean="0">
                    <a:sym typeface="Wingdings" panose="05000000000000000000" pitchFamily="2" charset="2"/>
                  </a:rPr>
                  <a:t>ourier analysis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0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Optics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Let’s assume a plane wave propagating in the z direction: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𝑖𝑧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sup>
                    </m:sSup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1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Space Transfer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 rot="5400000">
            <a:off x="4208927" y="1955205"/>
            <a:ext cx="398035" cy="1296296"/>
          </a:xfrm>
          <a:prstGeom prst="rightBrace">
            <a:avLst>
              <a:gd name="adj1" fmla="val 436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02559" y="2910745"/>
            <a:ext cx="281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space transfer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364" y="3857414"/>
                <a:ext cx="5911555" cy="572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What happens when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dirty="0" smtClean="0"/>
                  <a:t>   ?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364" y="3857414"/>
                <a:ext cx="5911555" cy="572593"/>
              </a:xfrm>
              <a:prstGeom prst="rect">
                <a:avLst/>
              </a:prstGeom>
              <a:blipFill rotWithShape="0">
                <a:blip r:embed="rId3"/>
                <a:stretch>
                  <a:fillRect l="-2062" t="-7447" r="-1134" b="-2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81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Limit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6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Limit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𝜋𝜈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056094" y="4286922"/>
            <a:ext cx="440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Free space is a low pass filter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18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light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05026" y="1845734"/>
            <a:ext cx="3958814" cy="3958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Quantum optics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38951" y="2920785"/>
            <a:ext cx="2890963" cy="28909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Electromagnetics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833966" y="3847454"/>
            <a:ext cx="1963270" cy="19632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Waves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48627" y="4470600"/>
            <a:ext cx="1333948" cy="13339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– Light 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miley Face 3"/>
          <p:cNvSpPr/>
          <p:nvPr/>
        </p:nvSpPr>
        <p:spPr>
          <a:xfrm>
            <a:off x="6223299" y="3857414"/>
            <a:ext cx="726141" cy="107576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7605" y="4383741"/>
            <a:ext cx="133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/>
          <p:cNvSpPr/>
          <p:nvPr/>
        </p:nvSpPr>
        <p:spPr>
          <a:xfrm>
            <a:off x="3754419" y="3728720"/>
            <a:ext cx="613186" cy="13331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24117" y="510988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9792" y="5109882"/>
            <a:ext cx="54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z=z’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8651" y="405384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24117" y="3359388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17" y="3359388"/>
                <a:ext cx="47679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149792" y="3363841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92" y="3363841"/>
                <a:ext cx="4767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2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– Light 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𝑖𝑧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miley Face 3"/>
          <p:cNvSpPr/>
          <p:nvPr/>
        </p:nvSpPr>
        <p:spPr>
          <a:xfrm>
            <a:off x="6223299" y="3857414"/>
            <a:ext cx="726141" cy="107576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67605" y="4383741"/>
            <a:ext cx="133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 7"/>
          <p:cNvSpPr/>
          <p:nvPr/>
        </p:nvSpPr>
        <p:spPr>
          <a:xfrm>
            <a:off x="3754419" y="3728720"/>
            <a:ext cx="613186" cy="133315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24117" y="510988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9792" y="5109882"/>
            <a:ext cx="54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z=z’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8651" y="405384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24117" y="3359388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17" y="3359388"/>
                <a:ext cx="47679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149792" y="3363841"/>
                <a:ext cx="476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92" y="3363841"/>
                <a:ext cx="47679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37445" y="5117046"/>
            <a:ext cx="4436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That’s a hard integral…</a:t>
            </a:r>
          </a:p>
          <a:p>
            <a:r>
              <a:rPr lang="en-US" sz="3600" dirty="0" smtClean="0"/>
              <a:t>So we approximate 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5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𝑖𝑧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ra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</m:sSup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𝜆𝜈</m:t>
                    </m:r>
                  </m:oMath>
                </a14:m>
                <a:r>
                  <a:rPr lang="en-US" dirty="0" smtClean="0"/>
                  <a:t> is small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6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𝑖𝑧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ra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sup>
                    </m:sSup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𝜆𝜈</m:t>
                    </m:r>
                  </m:oMath>
                </a14:m>
                <a:r>
                  <a:rPr lang="en-US" dirty="0" smtClean="0"/>
                  <a:t> is small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00800" y="4663441"/>
            <a:ext cx="2431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Square phase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48483" y="4663442"/>
            <a:ext cx="2299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Linear phase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061934" y="4335332"/>
            <a:ext cx="532504" cy="32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273781" y="4335332"/>
            <a:ext cx="411175" cy="40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9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3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In spatial domain: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71308" y="4857078"/>
            <a:ext cx="4913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point is propagated by a parabolic wave front</a:t>
            </a:r>
          </a:p>
          <a:p>
            <a:r>
              <a:rPr lang="en-US" dirty="0" smtClean="0"/>
              <a:t>(Huygens principle)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2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Lens Transfer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423238" y="2382819"/>
            <a:ext cx="516367" cy="2662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4996927" y="2463501"/>
            <a:ext cx="1506071" cy="273244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42616" y="2563904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42615" y="3026483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42614" y="3489062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142613" y="3951641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42612" y="4414220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42611" y="4876799"/>
            <a:ext cx="2221455" cy="1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936915" y="3857414"/>
            <a:ext cx="1229061" cy="10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935122" y="3829722"/>
            <a:ext cx="1230854" cy="60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935122" y="3829722"/>
            <a:ext cx="1230854" cy="1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935122" y="3829722"/>
            <a:ext cx="1230854" cy="1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935122" y="3518947"/>
            <a:ext cx="1182445" cy="31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935121" y="3061150"/>
            <a:ext cx="1182446" cy="76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935120" y="2603353"/>
            <a:ext cx="1182447" cy="125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617361" y="2382819"/>
                <a:ext cx="2281650" cy="598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61" y="2382819"/>
                <a:ext cx="2281650" cy="5985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5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At the focal of a lens: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5975873" y="1877209"/>
            <a:ext cx="301214" cy="1156447"/>
          </a:xfrm>
          <a:prstGeom prst="leftBrace">
            <a:avLst>
              <a:gd name="adj1" fmla="val 529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7383" y="2606040"/>
            <a:ext cx="176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4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At the focal of a lens: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5975873" y="1877209"/>
            <a:ext cx="301214" cy="1156447"/>
          </a:xfrm>
          <a:prstGeom prst="leftBrace">
            <a:avLst>
              <a:gd name="adj1" fmla="val 529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7383" y="2606040"/>
            <a:ext cx="176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Operator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9864" y="4819426"/>
                <a:ext cx="86138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We got the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 at the focal of the lens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864" y="4819426"/>
                <a:ext cx="861389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415" t="-11765" r="-42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the Fourier Plane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7" y="2686050"/>
            <a:ext cx="11201389" cy="2800349"/>
          </a:xfrm>
        </p:spPr>
      </p:pic>
      <p:sp>
        <p:nvSpPr>
          <p:cNvPr id="5" name="Left Brace 4"/>
          <p:cNvSpPr/>
          <p:nvPr/>
        </p:nvSpPr>
        <p:spPr>
          <a:xfrm rot="16200000">
            <a:off x="2240566" y="3279911"/>
            <a:ext cx="295334" cy="4117642"/>
          </a:xfrm>
          <a:prstGeom prst="leftBrace">
            <a:avLst>
              <a:gd name="adj1" fmla="val 544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9407152" y="3279911"/>
            <a:ext cx="295334" cy="4117642"/>
          </a:xfrm>
          <a:prstGeom prst="leftBrace">
            <a:avLst>
              <a:gd name="adj1" fmla="val 544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17645" y="5486399"/>
            <a:ext cx="191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Plane wave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9787" y="548639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382132" y="2788279"/>
            <a:ext cx="1093263" cy="1584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Mirage in the Desert by Michael Gwyther-Jones, on Flic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47" y="405589"/>
            <a:ext cx="7858298" cy="524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769"/>
            <a:ext cx="12192000" cy="64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4-f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56" y="2345168"/>
            <a:ext cx="8867320" cy="31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Filtering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61" y="2057778"/>
            <a:ext cx="10800412" cy="3251861"/>
            <a:chOff x="10864850" y="8513093"/>
            <a:chExt cx="6865938" cy="2000250"/>
          </a:xfrm>
        </p:grpSpPr>
        <p:pic>
          <p:nvPicPr>
            <p:cNvPr id="9" name="Picture 8" descr="C:\Users\Guy Satat\Documents\My Dropbox\Semester 6\Lab 5 physics\Exp 1 Optical Coherence\report\pictures\4-f\original.jp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666" y="9293518"/>
              <a:ext cx="723900" cy="499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850" y="8513093"/>
              <a:ext cx="6865938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0245824" y="2940291"/>
            <a:ext cx="1093263" cy="1584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820"/>
            <a:ext cx="12100156" cy="2367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3" y="3964497"/>
            <a:ext cx="12086174" cy="2377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10385" y="197895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96493" y="3595165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Optical Fourier Transform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6400" y="199739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Pass Filter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0217" y="3540978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Pass Filter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8201" y="180731"/>
            <a:ext cx="257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Low Pass Filter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8201" y="3540978"/>
            <a:ext cx="23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Schlieren</a:t>
            </a:r>
            <a:r>
              <a:rPr lang="en-US" dirty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half Fourier plane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97" y="2026184"/>
            <a:ext cx="7071365" cy="41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Fraunhofer</a:t>
            </a:r>
            <a:r>
              <a:rPr lang="en-US" dirty="0" smtClean="0"/>
              <a:t>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                                                  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     </a:t>
                </a:r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                                                    Fourier transform (scaled)!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0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and </a:t>
            </a:r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dirty="0" smtClean="0"/>
              <a:t>Approximations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Fresnel</a:t>
                </a:r>
              </a:p>
              <a:p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  “close field”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Fraunhofer</a:t>
                </a:r>
                <a:endParaRPr lang="en-US" dirty="0" smtClean="0"/>
              </a:p>
              <a:p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   “far field”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854932" y="2706379"/>
            <a:ext cx="116601" cy="497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67525" y="2209290"/>
            <a:ext cx="148309" cy="1583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922438" y="3939898"/>
            <a:ext cx="2344300" cy="61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9438572" y="2209290"/>
            <a:ext cx="12274" cy="16692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0824" y="2706379"/>
            <a:ext cx="0" cy="4970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50846" y="28162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39698" y="27948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41341" y="393989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722174" y="2280621"/>
            <a:ext cx="0" cy="91977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22174" y="3949849"/>
            <a:ext cx="0" cy="91977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09741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546005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682269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818533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954797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91061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227325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63589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499853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36117" y="2280621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763418" y="3200399"/>
            <a:ext cx="6228" cy="749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811829" y="3159162"/>
            <a:ext cx="47502" cy="801445"/>
            <a:chOff x="1843153" y="3148404"/>
            <a:chExt cx="47502" cy="801445"/>
          </a:xfrm>
        </p:grpSpPr>
        <p:sp>
          <p:nvSpPr>
            <p:cNvPr id="22" name="Arc 21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10046" y="3121510"/>
            <a:ext cx="159164" cy="912607"/>
            <a:chOff x="1843153" y="3148404"/>
            <a:chExt cx="47502" cy="801445"/>
          </a:xfrm>
        </p:grpSpPr>
        <p:sp>
          <p:nvSpPr>
            <p:cNvPr id="26" name="Arc 25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04712" y="3118819"/>
            <a:ext cx="210937" cy="915298"/>
            <a:chOff x="1843153" y="3148404"/>
            <a:chExt cx="47502" cy="801445"/>
          </a:xfrm>
        </p:grpSpPr>
        <p:sp>
          <p:nvSpPr>
            <p:cNvPr id="29" name="Arc 28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87551" y="3095958"/>
            <a:ext cx="272031" cy="958329"/>
            <a:chOff x="1843153" y="3148404"/>
            <a:chExt cx="47502" cy="801445"/>
          </a:xfrm>
        </p:grpSpPr>
        <p:sp>
          <p:nvSpPr>
            <p:cNvPr id="32" name="Arc 31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7725350" y="2291379"/>
            <a:ext cx="0" cy="119409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25350" y="3679115"/>
            <a:ext cx="0" cy="1201271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412917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549181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685445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821709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957973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94237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30501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366765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503029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639293" y="2291379"/>
            <a:ext cx="21515" cy="2589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68690" y="3485478"/>
            <a:ext cx="2042" cy="1936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7696187" y="3352800"/>
            <a:ext cx="166320" cy="421005"/>
            <a:chOff x="1843153" y="3148404"/>
            <a:chExt cx="47502" cy="801445"/>
          </a:xfrm>
        </p:grpSpPr>
        <p:sp>
          <p:nvSpPr>
            <p:cNvPr id="48" name="Arc 47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712432" y="3238501"/>
            <a:ext cx="259954" cy="628650"/>
            <a:chOff x="1843153" y="3148404"/>
            <a:chExt cx="47502" cy="801445"/>
          </a:xfrm>
        </p:grpSpPr>
        <p:sp>
          <p:nvSpPr>
            <p:cNvPr id="51" name="Arc 50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735562" y="3106716"/>
            <a:ext cx="383263" cy="853891"/>
            <a:chOff x="1843153" y="3148404"/>
            <a:chExt cx="47502" cy="801445"/>
          </a:xfrm>
        </p:grpSpPr>
        <p:sp>
          <p:nvSpPr>
            <p:cNvPr id="54" name="Arc 53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02945" y="3019426"/>
            <a:ext cx="559814" cy="1034861"/>
            <a:chOff x="1843153" y="3148404"/>
            <a:chExt cx="47502" cy="801445"/>
          </a:xfrm>
        </p:grpSpPr>
        <p:sp>
          <p:nvSpPr>
            <p:cNvPr id="57" name="Arc 56"/>
            <p:cNvSpPr/>
            <p:nvPr/>
          </p:nvSpPr>
          <p:spPr>
            <a:xfrm>
              <a:off x="1844936" y="3200400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flipV="1">
              <a:off x="1843153" y="3148404"/>
              <a:ext cx="45719" cy="749449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7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856422" cy="3566160"/>
          </a:xfrm>
        </p:spPr>
        <p:txBody>
          <a:bodyPr/>
          <a:lstStyle/>
          <a:p>
            <a:r>
              <a:rPr lang="en-US" dirty="0" smtClean="0"/>
              <a:t>Optical Signal Processing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8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Detection with Pure Optics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488" y="1790264"/>
            <a:ext cx="6704068" cy="46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Electromagnetism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Ray Optics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1219" y="1363081"/>
            <a:ext cx="477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Let’s assume large features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8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Fermat’s Principle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Light travels in the *fastest* path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Fermat’s Principle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Light travels in the *fastest* path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Light aims to minimize: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3365107" y="2649489"/>
            <a:ext cx="249901" cy="1050709"/>
          </a:xfrm>
          <a:prstGeom prst="leftBrace">
            <a:avLst>
              <a:gd name="adj1" fmla="val 10292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0097" y="3299794"/>
                <a:ext cx="3892797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Optical Path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097" y="3299794"/>
                <a:ext cx="3892797" cy="478529"/>
              </a:xfrm>
              <a:prstGeom prst="rect">
                <a:avLst/>
              </a:prstGeom>
              <a:blipFill rotWithShape="0">
                <a:blip r:embed="rId3"/>
                <a:stretch>
                  <a:fillRect l="-1252" t="-106329" b="-158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8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Fermat’s Principle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Light travels in the *fastest* path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Light aims to minimize: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Light travels in straight lines (in free space)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 panose="05000000000000000000" pitchFamily="2" charset="2"/>
                  </a:rPr>
                  <a:t> (Fermat’s principle can be derived from Maxwell’s equations)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3365107" y="2649489"/>
            <a:ext cx="249901" cy="1050709"/>
          </a:xfrm>
          <a:prstGeom prst="leftBrace">
            <a:avLst>
              <a:gd name="adj1" fmla="val 10292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44556" y="3235763"/>
                <a:ext cx="3892797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Optical Path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556" y="3235763"/>
                <a:ext cx="3892797" cy="478529"/>
              </a:xfrm>
              <a:prstGeom prst="rect">
                <a:avLst/>
              </a:prstGeom>
              <a:blipFill rotWithShape="0">
                <a:blip r:embed="rId3"/>
                <a:stretch>
                  <a:fillRect l="-1252" t="-107692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7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Snell’s Law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42950" y="3478213"/>
          <a:ext cx="1524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478213"/>
                        <a:ext cx="1524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5"/>
          <p:cNvGraphicFramePr>
            <a:graphicFrameLocks noChangeAspect="1"/>
          </p:cNvGraphicFramePr>
          <p:nvPr/>
        </p:nvGraphicFramePr>
        <p:xfrm>
          <a:off x="676275" y="3105150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105150"/>
                        <a:ext cx="152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681038" y="3419475"/>
            <a:ext cx="2754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095375" y="2328863"/>
            <a:ext cx="1185863" cy="1089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2282825" y="3417888"/>
            <a:ext cx="427038" cy="1465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258888" y="2481263"/>
            <a:ext cx="652462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444750" y="3925888"/>
            <a:ext cx="157163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2292350" y="2435225"/>
            <a:ext cx="0" cy="23860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809625" y="202882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609850" y="479107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14" name="Arc 16"/>
          <p:cNvSpPr>
            <a:spLocks/>
          </p:cNvSpPr>
          <p:nvPr/>
        </p:nvSpPr>
        <p:spPr bwMode="auto">
          <a:xfrm rot="11410530" flipV="1">
            <a:off x="1990725" y="2962275"/>
            <a:ext cx="219075" cy="1238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rc 17"/>
          <p:cNvSpPr>
            <a:spLocks/>
          </p:cNvSpPr>
          <p:nvPr/>
        </p:nvSpPr>
        <p:spPr bwMode="auto">
          <a:xfrm rot="639961" flipV="1">
            <a:off x="2284413" y="4202113"/>
            <a:ext cx="214312" cy="166687"/>
          </a:xfrm>
          <a:custGeom>
            <a:avLst/>
            <a:gdLst>
              <a:gd name="G0" fmla="+- 0 0 0"/>
              <a:gd name="G1" fmla="+- 20721 0 0"/>
              <a:gd name="G2" fmla="+- 21600 0 0"/>
              <a:gd name="T0" fmla="*/ 6101 w 21600"/>
              <a:gd name="T1" fmla="*/ 0 h 20721"/>
              <a:gd name="T2" fmla="*/ 21600 w 21600"/>
              <a:gd name="T3" fmla="*/ 20721 h 20721"/>
              <a:gd name="T4" fmla="*/ 0 w 21600"/>
              <a:gd name="T5" fmla="*/ 20721 h 20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721" fill="none" extrusionOk="0">
                <a:moveTo>
                  <a:pt x="6100" y="0"/>
                </a:moveTo>
                <a:cubicBezTo>
                  <a:pt x="15290" y="2706"/>
                  <a:pt x="21600" y="11141"/>
                  <a:pt x="21600" y="20721"/>
                </a:cubicBezTo>
              </a:path>
              <a:path w="21600" h="20721" stroke="0" extrusionOk="0">
                <a:moveTo>
                  <a:pt x="6100" y="0"/>
                </a:moveTo>
                <a:cubicBezTo>
                  <a:pt x="15290" y="2706"/>
                  <a:pt x="21600" y="11141"/>
                  <a:pt x="21600" y="20721"/>
                </a:cubicBezTo>
                <a:lnTo>
                  <a:pt x="0" y="2072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1876425" y="2676525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247900" y="4352925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θ′</a:t>
            </a: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1066800" y="2362200"/>
            <a:ext cx="0" cy="103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2762250" y="3552825"/>
            <a:ext cx="0" cy="1238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809625" y="27051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2800350" y="389572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1085850" y="3609975"/>
            <a:ext cx="117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2314575" y="3286125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1143000" y="2286000"/>
            <a:ext cx="162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1838325" y="197167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1504950" y="35052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2295525" y="2971800"/>
            <a:ext cx="1209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  <a:r>
              <a:rPr lang="en-US" altLang="en-US">
                <a:cs typeface="Arial" panose="020B0604020202020204" pitchFamily="34" charset="0"/>
              </a:rPr>
              <a:t>−</a:t>
            </a:r>
            <a:r>
              <a:rPr lang="en-US" altLang="en-US"/>
              <a:t>x</a:t>
            </a:r>
          </a:p>
        </p:txBody>
      </p:sp>
      <p:sp>
        <p:nvSpPr>
          <p:cNvPr id="28" name="Line 30"/>
          <p:cNvSpPr>
            <a:spLocks noChangeShapeType="1"/>
          </p:cNvSpPr>
          <p:nvPr/>
        </p:nvSpPr>
        <p:spPr bwMode="auto">
          <a:xfrm>
            <a:off x="657225" y="3409950"/>
            <a:ext cx="2571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 flipV="1">
            <a:off x="923925" y="3114675"/>
            <a:ext cx="15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666750" y="3733800"/>
            <a:ext cx="257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 flipV="1">
            <a:off x="933450" y="34385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Snell’s Law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42950" y="3478213"/>
          <a:ext cx="1524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3" imgW="164880" imgH="215640" progId="Equation.3">
                  <p:embed/>
                </p:oleObj>
              </mc:Choice>
              <mc:Fallback>
                <p:oleObj name="Equation" r:id="rId3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478213"/>
                        <a:ext cx="15240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5"/>
          <p:cNvGraphicFramePr>
            <a:graphicFrameLocks noChangeAspect="1"/>
          </p:cNvGraphicFramePr>
          <p:nvPr/>
        </p:nvGraphicFramePr>
        <p:xfrm>
          <a:off x="676275" y="3105150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105150"/>
                        <a:ext cx="152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681038" y="3419475"/>
            <a:ext cx="2754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095375" y="2328863"/>
            <a:ext cx="1185863" cy="1089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2282825" y="3417888"/>
            <a:ext cx="427038" cy="1465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258888" y="2481263"/>
            <a:ext cx="652462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444750" y="3925888"/>
            <a:ext cx="157163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2292350" y="2435225"/>
            <a:ext cx="0" cy="23860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809625" y="202882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609850" y="479107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14" name="Arc 16"/>
          <p:cNvSpPr>
            <a:spLocks/>
          </p:cNvSpPr>
          <p:nvPr/>
        </p:nvSpPr>
        <p:spPr bwMode="auto">
          <a:xfrm rot="11410530" flipV="1">
            <a:off x="1990725" y="2962275"/>
            <a:ext cx="219075" cy="1238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rc 17"/>
          <p:cNvSpPr>
            <a:spLocks/>
          </p:cNvSpPr>
          <p:nvPr/>
        </p:nvSpPr>
        <p:spPr bwMode="auto">
          <a:xfrm rot="639961" flipV="1">
            <a:off x="2284413" y="4202113"/>
            <a:ext cx="214312" cy="166687"/>
          </a:xfrm>
          <a:custGeom>
            <a:avLst/>
            <a:gdLst>
              <a:gd name="G0" fmla="+- 0 0 0"/>
              <a:gd name="G1" fmla="+- 20721 0 0"/>
              <a:gd name="G2" fmla="+- 21600 0 0"/>
              <a:gd name="T0" fmla="*/ 6101 w 21600"/>
              <a:gd name="T1" fmla="*/ 0 h 20721"/>
              <a:gd name="T2" fmla="*/ 21600 w 21600"/>
              <a:gd name="T3" fmla="*/ 20721 h 20721"/>
              <a:gd name="T4" fmla="*/ 0 w 21600"/>
              <a:gd name="T5" fmla="*/ 20721 h 20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721" fill="none" extrusionOk="0">
                <a:moveTo>
                  <a:pt x="6100" y="0"/>
                </a:moveTo>
                <a:cubicBezTo>
                  <a:pt x="15290" y="2706"/>
                  <a:pt x="21600" y="11141"/>
                  <a:pt x="21600" y="20721"/>
                </a:cubicBezTo>
              </a:path>
              <a:path w="21600" h="20721" stroke="0" extrusionOk="0">
                <a:moveTo>
                  <a:pt x="6100" y="0"/>
                </a:moveTo>
                <a:cubicBezTo>
                  <a:pt x="15290" y="2706"/>
                  <a:pt x="21600" y="11141"/>
                  <a:pt x="21600" y="20721"/>
                </a:cubicBezTo>
                <a:lnTo>
                  <a:pt x="0" y="2072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1876425" y="2676525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247900" y="4352925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θ′</a:t>
            </a: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1066800" y="2362200"/>
            <a:ext cx="0" cy="103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2762250" y="3552825"/>
            <a:ext cx="0" cy="1238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809625" y="27051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2800350" y="389572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1085850" y="3609975"/>
            <a:ext cx="117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2314575" y="3286125"/>
            <a:ext cx="485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1143000" y="2286000"/>
            <a:ext cx="162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1838325" y="197167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1504950" y="35052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2295525" y="2971800"/>
            <a:ext cx="1209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  <a:r>
              <a:rPr lang="en-US" altLang="en-US">
                <a:cs typeface="Arial" panose="020B0604020202020204" pitchFamily="34" charset="0"/>
              </a:rPr>
              <a:t>−</a:t>
            </a:r>
            <a:r>
              <a:rPr lang="en-US" altLang="en-US"/>
              <a:t>x</a:t>
            </a:r>
          </a:p>
        </p:txBody>
      </p:sp>
      <p:sp>
        <p:nvSpPr>
          <p:cNvPr id="28" name="Line 30"/>
          <p:cNvSpPr>
            <a:spLocks noChangeShapeType="1"/>
          </p:cNvSpPr>
          <p:nvPr/>
        </p:nvSpPr>
        <p:spPr bwMode="auto">
          <a:xfrm>
            <a:off x="657225" y="3409950"/>
            <a:ext cx="2571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 flipV="1">
            <a:off x="923925" y="3114675"/>
            <a:ext cx="15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666750" y="3733800"/>
            <a:ext cx="257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 flipV="1">
            <a:off x="933450" y="34385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2" name="Object 3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616325" y="2241550"/>
          <a:ext cx="50339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7" imgW="3517560" imgH="393480" progId="Equation.3">
                  <p:embed/>
                </p:oleObj>
              </mc:Choice>
              <mc:Fallback>
                <p:oleObj name="Equation" r:id="rId7" imgW="3517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2241550"/>
                        <a:ext cx="50339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5114925" y="4303713"/>
            <a:ext cx="1389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err="1"/>
              <a:t>Snel’s</a:t>
            </a:r>
            <a:r>
              <a:rPr lang="en-US" altLang="en-US" b="1" dirty="0"/>
              <a:t> law</a:t>
            </a:r>
            <a:endParaRPr lang="en-US" altLang="en-US" i="1" dirty="0"/>
          </a:p>
        </p:txBody>
      </p:sp>
      <p:graphicFrame>
        <p:nvGraphicFramePr>
          <p:cNvPr id="34" name="Object 4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369991100"/>
              </p:ext>
            </p:extLst>
          </p:nvPr>
        </p:nvGraphicFramePr>
        <p:xfrm>
          <a:off x="3624263" y="3214688"/>
          <a:ext cx="39211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9" imgW="2806560" imgH="711000" progId="Equation.3">
                  <p:embed/>
                </p:oleObj>
              </mc:Choice>
              <mc:Fallback>
                <p:oleObj name="Equation" r:id="rId9" imgW="2806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3214688"/>
                        <a:ext cx="392112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4715408" y="3895725"/>
            <a:ext cx="1866900" cy="866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0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Mirror</a:t>
            </a:r>
            <a:endParaRPr lang="en-US" dirty="0"/>
          </a:p>
        </p:txBody>
      </p:sp>
      <p:graphicFrame>
        <p:nvGraphicFramePr>
          <p:cNvPr id="4" name="Object 3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1782259"/>
              </p:ext>
            </p:extLst>
          </p:nvPr>
        </p:nvGraphicFramePr>
        <p:xfrm>
          <a:off x="2101988" y="2290783"/>
          <a:ext cx="19685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988" y="2290783"/>
                        <a:ext cx="19685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954351" y="3546495"/>
            <a:ext cx="7107237" cy="68263"/>
            <a:chOff x="576" y="2126"/>
            <a:chExt cx="4477" cy="43"/>
          </a:xfrm>
        </p:grpSpPr>
        <p:sp>
          <p:nvSpPr>
            <p:cNvPr id="6" name="Rectangle 7" descr="Light downward diagonal"/>
            <p:cNvSpPr>
              <a:spLocks noChangeArrowheads="1"/>
            </p:cNvSpPr>
            <p:nvPr/>
          </p:nvSpPr>
          <p:spPr bwMode="auto">
            <a:xfrm>
              <a:off x="576" y="2133"/>
              <a:ext cx="4477" cy="36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583" y="2126"/>
              <a:ext cx="44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718063" y="2446358"/>
            <a:ext cx="1185863" cy="1089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905513" y="2381270"/>
            <a:ext cx="2417763" cy="1154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881576" y="2598758"/>
            <a:ext cx="652462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5677038" y="2751158"/>
            <a:ext cx="871538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4915038" y="2076470"/>
            <a:ext cx="0" cy="1481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432313" y="214632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7251838" y="210822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15" name="Arc 18"/>
          <p:cNvSpPr>
            <a:spLocks/>
          </p:cNvSpPr>
          <p:nvPr/>
        </p:nvSpPr>
        <p:spPr bwMode="auto">
          <a:xfrm rot="11410530" flipV="1">
            <a:off x="4613413" y="3079770"/>
            <a:ext cx="219075" cy="1238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9"/>
          <p:cNvSpPr>
            <a:spLocks/>
          </p:cNvSpPr>
          <p:nvPr/>
        </p:nvSpPr>
        <p:spPr bwMode="auto">
          <a:xfrm rot="14461560" flipV="1">
            <a:off x="4966632" y="3090089"/>
            <a:ext cx="327025" cy="18573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499113" y="2794020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5089663" y="2755920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θ′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689488" y="2479695"/>
            <a:ext cx="0" cy="103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7328038" y="2432070"/>
            <a:ext cx="0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3432313" y="282259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280413" y="270829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3708538" y="3727470"/>
            <a:ext cx="117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4946788" y="3727470"/>
            <a:ext cx="240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>
            <a:off x="3727588" y="4013220"/>
            <a:ext cx="3600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5289688" y="394654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4127638" y="3622695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6013588" y="3641745"/>
            <a:ext cx="1209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  <a:r>
              <a:rPr lang="en-US" altLang="en-US">
                <a:cs typeface="Arial" panose="020B0604020202020204" pitchFamily="34" charset="0"/>
              </a:rPr>
              <a:t>−</a:t>
            </a:r>
            <a:r>
              <a:rPr lang="en-US" altLang="en-US"/>
              <a:t>x</a:t>
            </a:r>
          </a:p>
        </p:txBody>
      </p:sp>
      <p:sp>
        <p:nvSpPr>
          <p:cNvPr id="29" name="Line 36"/>
          <p:cNvSpPr>
            <a:spLocks noChangeShapeType="1"/>
          </p:cNvSpPr>
          <p:nvPr/>
        </p:nvSpPr>
        <p:spPr bwMode="auto">
          <a:xfrm>
            <a:off x="2079763" y="2527320"/>
            <a:ext cx="257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7"/>
          <p:cNvSpPr>
            <a:spLocks noChangeShapeType="1"/>
          </p:cNvSpPr>
          <p:nvPr/>
        </p:nvSpPr>
        <p:spPr bwMode="auto">
          <a:xfrm flipV="1">
            <a:off x="2346463" y="223204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Mirror</a:t>
            </a:r>
            <a:endParaRPr lang="en-US" dirty="0"/>
          </a:p>
        </p:txBody>
      </p:sp>
      <p:graphicFrame>
        <p:nvGraphicFramePr>
          <p:cNvPr id="4" name="Object 3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041359"/>
              </p:ext>
            </p:extLst>
          </p:nvPr>
        </p:nvGraphicFramePr>
        <p:xfrm>
          <a:off x="2101988" y="1961367"/>
          <a:ext cx="19685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988" y="1961367"/>
                        <a:ext cx="19685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954351" y="3217079"/>
            <a:ext cx="7107237" cy="68263"/>
            <a:chOff x="576" y="2126"/>
            <a:chExt cx="4477" cy="43"/>
          </a:xfrm>
        </p:grpSpPr>
        <p:sp>
          <p:nvSpPr>
            <p:cNvPr id="6" name="Rectangle 7" descr="Light downward diagonal"/>
            <p:cNvSpPr>
              <a:spLocks noChangeArrowheads="1"/>
            </p:cNvSpPr>
            <p:nvPr/>
          </p:nvSpPr>
          <p:spPr bwMode="auto">
            <a:xfrm>
              <a:off x="576" y="2133"/>
              <a:ext cx="4477" cy="36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583" y="2126"/>
              <a:ext cx="44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3718063" y="2116942"/>
            <a:ext cx="1185863" cy="1089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905513" y="2051854"/>
            <a:ext cx="2417763" cy="1154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3881576" y="2269342"/>
            <a:ext cx="652462" cy="598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5677038" y="2421742"/>
            <a:ext cx="871538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4915038" y="1747054"/>
            <a:ext cx="0" cy="1481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432313" y="1816904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7251838" y="1778804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15" name="Arc 18"/>
          <p:cNvSpPr>
            <a:spLocks/>
          </p:cNvSpPr>
          <p:nvPr/>
        </p:nvSpPr>
        <p:spPr bwMode="auto">
          <a:xfrm rot="11410530" flipV="1">
            <a:off x="4613413" y="2750354"/>
            <a:ext cx="219075" cy="1238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19"/>
          <p:cNvSpPr>
            <a:spLocks/>
          </p:cNvSpPr>
          <p:nvPr/>
        </p:nvSpPr>
        <p:spPr bwMode="auto">
          <a:xfrm rot="14461560" flipV="1">
            <a:off x="4966632" y="2760673"/>
            <a:ext cx="327025" cy="185737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499113" y="2464604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5089663" y="2426504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θ′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3689488" y="2150279"/>
            <a:ext cx="0" cy="103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7328038" y="2102654"/>
            <a:ext cx="0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3432313" y="2493179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280413" y="2378879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>
            <a:off x="3708538" y="3398054"/>
            <a:ext cx="117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4946788" y="3398054"/>
            <a:ext cx="240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>
            <a:off x="3727588" y="3683804"/>
            <a:ext cx="3600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5289688" y="3622806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4127638" y="3293279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6013588" y="3312329"/>
            <a:ext cx="1209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  <a:r>
              <a:rPr lang="en-US" altLang="en-US">
                <a:cs typeface="Arial" panose="020B0604020202020204" pitchFamily="34" charset="0"/>
              </a:rPr>
              <a:t>−</a:t>
            </a:r>
            <a:r>
              <a:rPr lang="en-US" altLang="en-US"/>
              <a:t>x</a:t>
            </a:r>
          </a:p>
        </p:txBody>
      </p:sp>
      <p:sp>
        <p:nvSpPr>
          <p:cNvPr id="29" name="Line 36"/>
          <p:cNvSpPr>
            <a:spLocks noChangeShapeType="1"/>
          </p:cNvSpPr>
          <p:nvPr/>
        </p:nvSpPr>
        <p:spPr bwMode="auto">
          <a:xfrm>
            <a:off x="2079763" y="2197904"/>
            <a:ext cx="257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7"/>
          <p:cNvSpPr>
            <a:spLocks noChangeShapeType="1"/>
          </p:cNvSpPr>
          <p:nvPr/>
        </p:nvSpPr>
        <p:spPr bwMode="auto">
          <a:xfrm flipV="1">
            <a:off x="2346463" y="1902629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38325"/>
              </p:ext>
            </p:extLst>
          </p:nvPr>
        </p:nvGraphicFramePr>
        <p:xfrm>
          <a:off x="3770313" y="4903807"/>
          <a:ext cx="375443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5" imgW="2463480" imgH="914400" progId="Equation.3">
                  <p:embed/>
                </p:oleObj>
              </mc:Choice>
              <mc:Fallback>
                <p:oleObj name="Equation" r:id="rId5" imgW="24634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4903807"/>
                        <a:ext cx="3754437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440228"/>
              </p:ext>
            </p:extLst>
          </p:nvPr>
        </p:nvGraphicFramePr>
        <p:xfrm>
          <a:off x="3038475" y="4046557"/>
          <a:ext cx="47339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7" imgW="2730240" imgH="393480" progId="Equation.3">
                  <p:embed/>
                </p:oleObj>
              </mc:Choice>
              <mc:Fallback>
                <p:oleObj name="Equation" r:id="rId7" imgW="273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4046557"/>
                        <a:ext cx="47339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43"/>
          <p:cNvSpPr>
            <a:spLocks noChangeArrowheads="1"/>
          </p:cNvSpPr>
          <p:nvPr/>
        </p:nvSpPr>
        <p:spPr bwMode="auto">
          <a:xfrm>
            <a:off x="4962525" y="5983307"/>
            <a:ext cx="577850" cy="339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General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Requires calculus of variations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Euler – Lagrange equations provide a solution framework (see later in the course): </a:t>
            </a:r>
            <a:endParaRPr lang="en-US" dirty="0"/>
          </a:p>
        </p:txBody>
      </p:sp>
      <p:graphicFrame>
        <p:nvGraphicFramePr>
          <p:cNvPr id="4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6470"/>
              </p:ext>
            </p:extLst>
          </p:nvPr>
        </p:nvGraphicFramePr>
        <p:xfrm>
          <a:off x="1324074" y="2253866"/>
          <a:ext cx="2978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3" imgW="1612800" imgH="495000" progId="Equation.3">
                  <p:embed/>
                </p:oleObj>
              </mc:Choice>
              <mc:Fallback>
                <p:oleObj name="Equation" r:id="rId3" imgW="16128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074" y="2253866"/>
                        <a:ext cx="2978150" cy="914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463729"/>
              </p:ext>
            </p:extLst>
          </p:nvPr>
        </p:nvGraphicFramePr>
        <p:xfrm>
          <a:off x="1324074" y="4067830"/>
          <a:ext cx="20415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5" imgW="977760" imgH="431640" progId="Equation.3">
                  <p:embed/>
                </p:oleObj>
              </mc:Choice>
              <mc:Fallback>
                <p:oleObj name="Equation" r:id="rId5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074" y="4067830"/>
                        <a:ext cx="2041525" cy="901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56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Optics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Rays are parametrized by: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Angle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dirty="0" smtClean="0"/>
                  <a:t>Position (displacement from optic axis)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Ray optics assumptions is equivalent to </a:t>
                </a:r>
                <a:br>
                  <a:rPr lang="en-US" dirty="0" smtClean="0"/>
                </a:br>
                <a:r>
                  <a:rPr lang="en-US" dirty="0" smtClean="0"/>
                  <a:t> small angles assumption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Ray is described by: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13"/>
          <p:cNvSpPr>
            <a:spLocks noChangeArrowheads="1"/>
          </p:cNvSpPr>
          <p:nvPr/>
        </p:nvSpPr>
        <p:spPr bwMode="auto">
          <a:xfrm>
            <a:off x="7863125" y="2121719"/>
            <a:ext cx="225425" cy="3359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4"/>
          <p:cNvSpPr>
            <a:spLocks noChangeShapeType="1"/>
          </p:cNvSpPr>
          <p:nvPr/>
        </p:nvSpPr>
        <p:spPr bwMode="auto">
          <a:xfrm>
            <a:off x="6077187" y="3802881"/>
            <a:ext cx="3157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flipV="1">
            <a:off x="6429612" y="2813869"/>
            <a:ext cx="2781300" cy="2228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V="1">
            <a:off x="6445487" y="2988494"/>
            <a:ext cx="1503363" cy="120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27"/>
          <p:cNvSpPr>
            <a:spLocks noChangeShapeType="1"/>
          </p:cNvSpPr>
          <p:nvPr/>
        </p:nvSpPr>
        <p:spPr bwMode="auto">
          <a:xfrm flipV="1">
            <a:off x="6443900" y="4577581"/>
            <a:ext cx="1539875" cy="1233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9220437" y="1948681"/>
            <a:ext cx="0" cy="382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 flipV="1">
            <a:off x="7982187" y="2801169"/>
            <a:ext cx="1239838" cy="177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31"/>
          <p:cNvSpPr>
            <a:spLocks noChangeShapeType="1"/>
          </p:cNvSpPr>
          <p:nvPr/>
        </p:nvSpPr>
        <p:spPr bwMode="auto">
          <a:xfrm flipV="1">
            <a:off x="7958375" y="2801169"/>
            <a:ext cx="1252537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32"/>
          <p:cNvSpPr>
            <a:spLocks noChangeShapeType="1"/>
          </p:cNvSpPr>
          <p:nvPr/>
        </p:nvSpPr>
        <p:spPr bwMode="auto">
          <a:xfrm>
            <a:off x="6229587" y="4904606"/>
            <a:ext cx="7635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6324837" y="2120131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cs typeface="Arial" panose="020B0604020202020204" pitchFamily="34" charset="0"/>
              </a:rPr>
              <a:t>r</a:t>
            </a:r>
            <a:endParaRPr lang="el-GR" altLang="en-US">
              <a:cs typeface="Arial" panose="020B0604020202020204" pitchFamily="34" charset="0"/>
            </a:endParaRPr>
          </a:p>
        </p:txBody>
      </p:sp>
      <p:sp>
        <p:nvSpPr>
          <p:cNvPr id="14" name="Line 40"/>
          <p:cNvSpPr>
            <a:spLocks noChangeShapeType="1"/>
          </p:cNvSpPr>
          <p:nvPr/>
        </p:nvSpPr>
        <p:spPr bwMode="auto">
          <a:xfrm flipV="1">
            <a:off x="6450250" y="2416994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41"/>
          <p:cNvSpPr>
            <a:spLocks noChangeShapeType="1"/>
          </p:cNvSpPr>
          <p:nvPr/>
        </p:nvSpPr>
        <p:spPr bwMode="auto">
          <a:xfrm>
            <a:off x="6362937" y="2705919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6767750" y="4595044"/>
            <a:ext cx="495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>
                <a:cs typeface="Arial" panose="020B0604020202020204" pitchFamily="34" charset="0"/>
              </a:rPr>
              <a:t>θ</a:t>
            </a:r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6739175" y="2491606"/>
            <a:ext cx="495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cs typeface="Arial" panose="020B0604020202020204" pitchFamily="34" charset="0"/>
              </a:rPr>
              <a:t>z</a:t>
            </a:r>
            <a:endParaRPr lang="el-GR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4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Gauss’s law 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No magnetic monopoles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Faraday’s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Ampere’s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Auxiliary fields: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Optics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56039" y="2923992"/>
                <a:ext cx="5438476" cy="119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39" y="2923992"/>
                <a:ext cx="5438476" cy="11988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6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Transfer Matrix</a:t>
            </a:r>
            <a:endParaRPr lang="en-US" dirty="0"/>
          </a:p>
        </p:txBody>
      </p:sp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097433"/>
              </p:ext>
            </p:extLst>
          </p:nvPr>
        </p:nvGraphicFramePr>
        <p:xfrm>
          <a:off x="1954814" y="4891252"/>
          <a:ext cx="16700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3" imgW="812520" imgH="457200" progId="Equation.3">
                  <p:embed/>
                </p:oleObj>
              </mc:Choice>
              <mc:Fallback>
                <p:oleObj name="Equation" r:id="rId3" imgW="812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814" y="4891252"/>
                        <a:ext cx="16700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172302" y="1944294"/>
            <a:ext cx="1452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Free space:</a:t>
            </a: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2291364" y="2515794"/>
            <a:ext cx="1074738" cy="1074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 flipV="1">
            <a:off x="1783364" y="3241281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3386739" y="275550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>
            <a:off x="2277077" y="2501506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2597752" y="2463406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 flipV="1">
            <a:off x="2299302" y="2871394"/>
            <a:ext cx="1181100" cy="349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54814" y="3915087"/>
                <a:ext cx="1898533" cy="646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14" y="3915087"/>
                <a:ext cx="1898533" cy="646844"/>
              </a:xfrm>
              <a:prstGeom prst="rect">
                <a:avLst/>
              </a:prstGeom>
              <a:blipFill rotWithShape="0"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Transfer Matrix</a:t>
            </a:r>
            <a:endParaRPr lang="en-US" dirty="0"/>
          </a:p>
        </p:txBody>
      </p:sp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097433"/>
              </p:ext>
            </p:extLst>
          </p:nvPr>
        </p:nvGraphicFramePr>
        <p:xfrm>
          <a:off x="1954814" y="4891252"/>
          <a:ext cx="16700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3" imgW="812520" imgH="457200" progId="Equation.3">
                  <p:embed/>
                </p:oleObj>
              </mc:Choice>
              <mc:Fallback>
                <p:oleObj name="Equation" r:id="rId3" imgW="812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814" y="4891252"/>
                        <a:ext cx="16700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172302" y="1944294"/>
            <a:ext cx="1452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Free space:</a:t>
            </a: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2291364" y="2515794"/>
            <a:ext cx="1074738" cy="1074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 flipV="1">
            <a:off x="1783364" y="3241281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3386739" y="275550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>
            <a:off x="2277077" y="2501506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2597752" y="2463406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</a:t>
            </a: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 flipV="1">
            <a:off x="2299302" y="2871394"/>
            <a:ext cx="1181100" cy="349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54814" y="3915087"/>
                <a:ext cx="1898533" cy="646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14" y="3915087"/>
                <a:ext cx="1898533" cy="646844"/>
              </a:xfrm>
              <a:prstGeom prst="rect">
                <a:avLst/>
              </a:prstGeom>
              <a:blipFill rotWithShape="0"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47996059"/>
              </p:ext>
            </p:extLst>
          </p:nvPr>
        </p:nvGraphicFramePr>
        <p:xfrm>
          <a:off x="6326848" y="4771198"/>
          <a:ext cx="19177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6" imgW="876240" imgH="609480" progId="Equation.3">
                  <p:embed/>
                </p:oleObj>
              </mc:Choice>
              <mc:Fallback>
                <p:oleObj name="Equation" r:id="rId6" imgW="87624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848" y="4771198"/>
                        <a:ext cx="19177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599898" y="2108082"/>
            <a:ext cx="194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Planar boundary</a:t>
            </a:r>
          </a:p>
        </p:txBody>
      </p:sp>
      <p:sp>
        <p:nvSpPr>
          <p:cNvPr id="23" name="Line 34"/>
          <p:cNvSpPr>
            <a:spLocks noChangeShapeType="1"/>
          </p:cNvSpPr>
          <p:nvPr/>
        </p:nvSpPr>
        <p:spPr bwMode="auto">
          <a:xfrm>
            <a:off x="6482423" y="3589220"/>
            <a:ext cx="2060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5"/>
          <p:cNvSpPr>
            <a:spLocks noChangeShapeType="1"/>
          </p:cNvSpPr>
          <p:nvPr/>
        </p:nvSpPr>
        <p:spPr bwMode="auto">
          <a:xfrm flipV="1">
            <a:off x="7455561" y="2587508"/>
            <a:ext cx="0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6"/>
          <p:cNvSpPr>
            <a:spLocks noChangeShapeType="1"/>
          </p:cNvSpPr>
          <p:nvPr/>
        </p:nvSpPr>
        <p:spPr bwMode="auto">
          <a:xfrm flipV="1">
            <a:off x="6968198" y="3146308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7"/>
          <p:cNvSpPr>
            <a:spLocks noChangeShapeType="1"/>
          </p:cNvSpPr>
          <p:nvPr/>
        </p:nvSpPr>
        <p:spPr bwMode="auto">
          <a:xfrm flipV="1">
            <a:off x="7484136" y="2731970"/>
            <a:ext cx="377825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38"/>
          <p:cNvSpPr txBox="1">
            <a:spLocks noChangeArrowheads="1"/>
          </p:cNvSpPr>
          <p:nvPr/>
        </p:nvSpPr>
        <p:spPr bwMode="auto">
          <a:xfrm>
            <a:off x="6425273" y="3132020"/>
            <a:ext cx="477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</a:t>
            </a:r>
            <a:r>
              <a:rPr lang="en-US" altLang="en-US" baseline="-25000"/>
              <a:t>1</a:t>
            </a:r>
            <a:endParaRPr lang="en-US" altLang="en-US"/>
          </a:p>
        </p:txBody>
      </p:sp>
      <p:sp>
        <p:nvSpPr>
          <p:cNvPr id="28" name="Text Box 39"/>
          <p:cNvSpPr txBox="1">
            <a:spLocks noChangeArrowheads="1"/>
          </p:cNvSpPr>
          <p:nvPr/>
        </p:nvSpPr>
        <p:spPr bwMode="auto">
          <a:xfrm>
            <a:off x="7766711" y="3195520"/>
            <a:ext cx="477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68198" y="4191473"/>
            <a:ext cx="119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Snell’s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Transfer Matrix</a:t>
            </a:r>
          </a:p>
        </p:txBody>
      </p:sp>
      <p:graphicFrame>
        <p:nvGraphicFramePr>
          <p:cNvPr id="4" name="Object 21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74363740"/>
              </p:ext>
            </p:extLst>
          </p:nvPr>
        </p:nvGraphicFramePr>
        <p:xfrm>
          <a:off x="3629479" y="2851110"/>
          <a:ext cx="21669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3" imgW="1333440" imgH="609480" progId="Equation.3">
                  <p:embed/>
                </p:oleObj>
              </mc:Choice>
              <mc:Fallback>
                <p:oleObj name="Equation" r:id="rId3" imgW="133344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479" y="2851110"/>
                        <a:ext cx="216693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1306967" y="1908135"/>
            <a:ext cx="2335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Spherical boundary</a:t>
            </a:r>
          </a:p>
        </p:txBody>
      </p:sp>
      <p:sp>
        <p:nvSpPr>
          <p:cNvPr id="6" name="Arc 41"/>
          <p:cNvSpPr>
            <a:spLocks/>
          </p:cNvSpPr>
          <p:nvPr/>
        </p:nvSpPr>
        <p:spPr bwMode="auto">
          <a:xfrm rot="7951576" flipV="1">
            <a:off x="2062617" y="2841585"/>
            <a:ext cx="920750" cy="10985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785"/>
              <a:gd name="T1" fmla="*/ 0 h 21600"/>
              <a:gd name="T2" fmla="*/ 20785 w 20785"/>
              <a:gd name="T3" fmla="*/ 15724 h 21600"/>
              <a:gd name="T4" fmla="*/ 0 w 2078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85" h="21600" fill="none" extrusionOk="0">
                <a:moveTo>
                  <a:pt x="-1" y="0"/>
                </a:moveTo>
                <a:cubicBezTo>
                  <a:pt x="9666" y="0"/>
                  <a:pt x="18155" y="6422"/>
                  <a:pt x="20785" y="15723"/>
                </a:cubicBezTo>
              </a:path>
              <a:path w="20785" h="21600" stroke="0" extrusionOk="0">
                <a:moveTo>
                  <a:pt x="-1" y="0"/>
                </a:moveTo>
                <a:cubicBezTo>
                  <a:pt x="9666" y="0"/>
                  <a:pt x="18155" y="6422"/>
                  <a:pt x="20785" y="15723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1299029" y="3646448"/>
            <a:ext cx="477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</a:t>
            </a:r>
            <a:r>
              <a:rPr lang="en-US" altLang="en-US" baseline="-25000"/>
              <a:t>1</a:t>
            </a:r>
            <a:endParaRPr lang="en-US" altLang="en-US"/>
          </a:p>
        </p:txBody>
      </p:sp>
      <p:sp>
        <p:nvSpPr>
          <p:cNvPr id="8" name="Text Box 43"/>
          <p:cNvSpPr txBox="1">
            <a:spLocks noChangeArrowheads="1"/>
          </p:cNvSpPr>
          <p:nvPr/>
        </p:nvSpPr>
        <p:spPr bwMode="auto">
          <a:xfrm>
            <a:off x="2989717" y="3581360"/>
            <a:ext cx="477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9" name="Line 44"/>
          <p:cNvSpPr>
            <a:spLocks noChangeShapeType="1"/>
          </p:cNvSpPr>
          <p:nvPr/>
        </p:nvSpPr>
        <p:spPr bwMode="auto">
          <a:xfrm flipV="1">
            <a:off x="1727654" y="2863810"/>
            <a:ext cx="550863" cy="481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 flipV="1">
            <a:off x="2300742" y="2652673"/>
            <a:ext cx="538162" cy="204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46"/>
          <p:cNvSpPr>
            <a:spLocks noChangeShapeType="1"/>
          </p:cNvSpPr>
          <p:nvPr/>
        </p:nvSpPr>
        <p:spPr bwMode="auto">
          <a:xfrm flipV="1">
            <a:off x="2302329" y="3159085"/>
            <a:ext cx="668338" cy="568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47"/>
          <p:cNvSpPr txBox="1">
            <a:spLocks noChangeArrowheads="1"/>
          </p:cNvSpPr>
          <p:nvPr/>
        </p:nvSpPr>
        <p:spPr bwMode="auto">
          <a:xfrm>
            <a:off x="2591254" y="3325773"/>
            <a:ext cx="477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</a:p>
        </p:txBody>
      </p:sp>
      <p:sp>
        <p:nvSpPr>
          <p:cNvPr id="13" name="Rectangle 55"/>
          <p:cNvSpPr>
            <a:spLocks noChangeArrowheads="1"/>
          </p:cNvSpPr>
          <p:nvPr/>
        </p:nvSpPr>
        <p:spPr bwMode="auto">
          <a:xfrm>
            <a:off x="1276804" y="2503448"/>
            <a:ext cx="2119313" cy="1741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56"/>
          <p:cNvSpPr txBox="1">
            <a:spLocks noChangeArrowheads="1"/>
          </p:cNvSpPr>
          <p:nvPr/>
        </p:nvSpPr>
        <p:spPr bwMode="auto">
          <a:xfrm>
            <a:off x="1487942" y="4310023"/>
            <a:ext cx="192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Convex, R &gt; 0; concave, R &lt; 0</a:t>
            </a:r>
          </a:p>
        </p:txBody>
      </p:sp>
    </p:spTree>
    <p:extLst>
      <p:ext uri="{BB962C8B-B14F-4D97-AF65-F5344CB8AC3E}">
        <p14:creationId xmlns:p14="http://schemas.microsoft.com/office/powerpoint/2010/main" val="35238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Lens</a:t>
            </a:r>
            <a:endParaRPr lang="en-US" dirty="0"/>
          </a:p>
        </p:txBody>
      </p:sp>
      <p:sp>
        <p:nvSpPr>
          <p:cNvPr id="4" name="Line 49"/>
          <p:cNvSpPr>
            <a:spLocks noChangeShapeType="1"/>
          </p:cNvSpPr>
          <p:nvPr/>
        </p:nvSpPr>
        <p:spPr bwMode="auto">
          <a:xfrm>
            <a:off x="6115110" y="2872163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0"/>
          <p:cNvSpPr>
            <a:spLocks noChangeShapeType="1"/>
          </p:cNvSpPr>
          <p:nvPr/>
        </p:nvSpPr>
        <p:spPr bwMode="auto">
          <a:xfrm flipV="1">
            <a:off x="6369110" y="2557838"/>
            <a:ext cx="5508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1"/>
          <p:cNvSpPr>
            <a:spLocks noChangeShapeType="1"/>
          </p:cNvSpPr>
          <p:nvPr/>
        </p:nvSpPr>
        <p:spPr bwMode="auto">
          <a:xfrm>
            <a:off x="6986648" y="2537200"/>
            <a:ext cx="538162" cy="157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Oval 52"/>
          <p:cNvSpPr>
            <a:spLocks noChangeArrowheads="1"/>
          </p:cNvSpPr>
          <p:nvPr/>
        </p:nvSpPr>
        <p:spPr bwMode="auto">
          <a:xfrm>
            <a:off x="6913623" y="2002213"/>
            <a:ext cx="88900" cy="172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684708"/>
              </p:ext>
            </p:extLst>
          </p:nvPr>
        </p:nvGraphicFramePr>
        <p:xfrm>
          <a:off x="2520216" y="4006967"/>
          <a:ext cx="769778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3" imgW="4736880" imgH="634680" progId="Equation.3">
                  <p:embed/>
                </p:oleObj>
              </mc:Choice>
              <mc:Fallback>
                <p:oleObj name="Equation" r:id="rId3" imgW="473688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216" y="4006967"/>
                        <a:ext cx="7697788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9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4" name="Line 49"/>
          <p:cNvSpPr>
            <a:spLocks noChangeShapeType="1"/>
          </p:cNvSpPr>
          <p:nvPr/>
        </p:nvSpPr>
        <p:spPr bwMode="auto">
          <a:xfrm>
            <a:off x="5207534" y="3049584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Oval 52"/>
          <p:cNvSpPr>
            <a:spLocks noChangeArrowheads="1"/>
          </p:cNvSpPr>
          <p:nvPr/>
        </p:nvSpPr>
        <p:spPr bwMode="auto">
          <a:xfrm>
            <a:off x="6006047" y="2179634"/>
            <a:ext cx="88900" cy="172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29694" y="31088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8106" y="31088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6066" y="182801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6903" y="4044385"/>
                <a:ext cx="6313523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03" y="4044385"/>
                <a:ext cx="6313523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4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10982" y="2091479"/>
                <a:ext cx="5566332" cy="267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82" y="2091479"/>
                <a:ext cx="5566332" cy="26765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8128000" y="3590262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9731375" y="2723487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8128000" y="3272762"/>
            <a:ext cx="506413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8128000" y="3761712"/>
            <a:ext cx="493713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7886700" y="3167987"/>
            <a:ext cx="2654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8115300" y="2380587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10223500" y="2367887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728200" y="2532987"/>
            <a:ext cx="48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9779000" y="2774287"/>
            <a:ext cx="4572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674100" y="3004475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9474200" y="2331375"/>
            <a:ext cx="3175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7975600" y="4134775"/>
            <a:ext cx="297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err="1"/>
              <a:t>z</a:t>
            </a:r>
            <a:r>
              <a:rPr lang="en-US" altLang="en-US" baseline="-25000" dirty="0" err="1"/>
              <a:t>in</a:t>
            </a:r>
            <a:r>
              <a:rPr lang="en-US" altLang="en-US" dirty="0"/>
              <a:t>                             </a:t>
            </a:r>
            <a:r>
              <a:rPr lang="en-US" altLang="en-US" dirty="0" err="1"/>
              <a:t>z</a:t>
            </a:r>
            <a:r>
              <a:rPr lang="en-US" altLang="en-US" baseline="-25000" dirty="0" err="1"/>
              <a:t>out</a:t>
            </a:r>
            <a:endParaRPr lang="en-US" altLang="en-US" dirty="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0375900" y="269808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0375900" y="2725075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7975600" y="3167987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7658100" y="3271175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in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4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10982" y="2091479"/>
                <a:ext cx="5566332" cy="267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82" y="2091479"/>
                <a:ext cx="5566332" cy="26765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8128000" y="3590262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9731375" y="2723487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8128000" y="3272762"/>
            <a:ext cx="506413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8128000" y="3761712"/>
            <a:ext cx="493713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7886700" y="3167987"/>
            <a:ext cx="2654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8115300" y="2380587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10223500" y="2367887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728200" y="2532987"/>
            <a:ext cx="48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9779000" y="2774287"/>
            <a:ext cx="4572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674100" y="3004475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9474200" y="2331375"/>
            <a:ext cx="3175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7975600" y="4134775"/>
            <a:ext cx="297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err="1"/>
              <a:t>z</a:t>
            </a:r>
            <a:r>
              <a:rPr lang="en-US" altLang="en-US" baseline="-25000" dirty="0" err="1"/>
              <a:t>in</a:t>
            </a:r>
            <a:r>
              <a:rPr lang="en-US" altLang="en-US" dirty="0"/>
              <a:t>                             </a:t>
            </a:r>
            <a:r>
              <a:rPr lang="en-US" altLang="en-US" dirty="0" err="1"/>
              <a:t>z</a:t>
            </a:r>
            <a:r>
              <a:rPr lang="en-US" altLang="en-US" baseline="-25000" dirty="0" err="1"/>
              <a:t>out</a:t>
            </a:r>
            <a:endParaRPr lang="en-US" altLang="en-US" dirty="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0375900" y="269808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0375900" y="2725075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7975600" y="3167987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7658100" y="3271175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in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88006" y="5165678"/>
                <a:ext cx="13197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006" y="5165678"/>
                <a:ext cx="1319785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with a lens</a:t>
            </a:r>
            <a:endParaRPr lang="en-US" dirty="0"/>
          </a:p>
        </p:txBody>
      </p:sp>
      <p:sp>
        <p:nvSpPr>
          <p:cNvPr id="4" name="Line 49"/>
          <p:cNvSpPr>
            <a:spLocks noChangeShapeType="1"/>
          </p:cNvSpPr>
          <p:nvPr/>
        </p:nvSpPr>
        <p:spPr bwMode="auto">
          <a:xfrm>
            <a:off x="5207534" y="3049584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Oval 52"/>
          <p:cNvSpPr>
            <a:spLocks noChangeArrowheads="1"/>
          </p:cNvSpPr>
          <p:nvPr/>
        </p:nvSpPr>
        <p:spPr bwMode="auto">
          <a:xfrm>
            <a:off x="6006047" y="2179634"/>
            <a:ext cx="88900" cy="172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29694" y="31088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98106" y="31088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06066" y="182801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76903" y="4044385"/>
                <a:ext cx="6313523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03" y="4044385"/>
                <a:ext cx="6313523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76903" y="4875479"/>
                <a:ext cx="6087757" cy="1338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 smtClean="0"/>
              </a:p>
              <a:p>
                <a:r>
                  <a:rPr lang="en-US" sz="3200" dirty="0" smtClean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𝑢𝑣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smtClean="0"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03" y="4875479"/>
                <a:ext cx="6087757" cy="1338380"/>
              </a:xfrm>
              <a:prstGeom prst="rect">
                <a:avLst/>
              </a:prstGeom>
              <a:blipFill rotWithShape="0">
                <a:blip r:embed="rId3"/>
                <a:stretch>
                  <a:fillRect l="-2603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94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A=0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76967" y="2217762"/>
                <a:ext cx="2241896" cy="585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967" y="2217762"/>
                <a:ext cx="2241896" cy="5850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2"/>
          <p:cNvSpPr>
            <a:spLocks noChangeShapeType="1"/>
          </p:cNvSpPr>
          <p:nvPr/>
        </p:nvSpPr>
        <p:spPr bwMode="auto">
          <a:xfrm flipV="1">
            <a:off x="4953758" y="411193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 flipV="1">
            <a:off x="6557133" y="3626161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7"/>
          <p:cNvSpPr>
            <a:spLocks noChangeShapeType="1"/>
          </p:cNvSpPr>
          <p:nvPr/>
        </p:nvSpPr>
        <p:spPr bwMode="auto">
          <a:xfrm flipV="1">
            <a:off x="4966458" y="379443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8"/>
          <p:cNvSpPr>
            <a:spLocks noChangeShapeType="1"/>
          </p:cNvSpPr>
          <p:nvPr/>
        </p:nvSpPr>
        <p:spPr bwMode="auto">
          <a:xfrm flipV="1">
            <a:off x="4953758" y="444213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9"/>
          <p:cNvSpPr>
            <a:spLocks noChangeShapeType="1"/>
          </p:cNvSpPr>
          <p:nvPr/>
        </p:nvSpPr>
        <p:spPr bwMode="auto">
          <a:xfrm>
            <a:off x="4712458" y="4070661"/>
            <a:ext cx="2654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40"/>
          <p:cNvSpPr>
            <a:spLocks noChangeShapeType="1"/>
          </p:cNvSpPr>
          <p:nvPr/>
        </p:nvSpPr>
        <p:spPr bwMode="auto">
          <a:xfrm>
            <a:off x="5436358" y="3283261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41"/>
          <p:cNvSpPr>
            <a:spLocks noChangeShapeType="1"/>
          </p:cNvSpPr>
          <p:nvPr/>
        </p:nvSpPr>
        <p:spPr bwMode="auto">
          <a:xfrm>
            <a:off x="7049258" y="3270561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42"/>
          <p:cNvSpPr>
            <a:spLocks noChangeShapeType="1"/>
          </p:cNvSpPr>
          <p:nvPr/>
        </p:nvSpPr>
        <p:spPr bwMode="auto">
          <a:xfrm>
            <a:off x="6553958" y="3435661"/>
            <a:ext cx="48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44"/>
          <p:cNvSpPr>
            <a:spLocks noChangeShapeType="1"/>
          </p:cNvSpPr>
          <p:nvPr/>
        </p:nvSpPr>
        <p:spPr bwMode="auto">
          <a:xfrm flipV="1">
            <a:off x="6604758" y="3676961"/>
            <a:ext cx="4572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4712458" y="3678549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15" name="Text Box 46"/>
          <p:cNvSpPr txBox="1">
            <a:spLocks noChangeArrowheads="1"/>
          </p:cNvSpPr>
          <p:nvPr/>
        </p:nvSpPr>
        <p:spPr bwMode="auto">
          <a:xfrm>
            <a:off x="6299958" y="3234049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16" name="Text Box 47"/>
          <p:cNvSpPr txBox="1">
            <a:spLocks noChangeArrowheads="1"/>
          </p:cNvSpPr>
          <p:nvPr/>
        </p:nvSpPr>
        <p:spPr bwMode="auto">
          <a:xfrm>
            <a:off x="5360158" y="5037449"/>
            <a:ext cx="2019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z</a:t>
            </a:r>
            <a:r>
              <a:rPr lang="en-US" altLang="en-US" baseline="-25000"/>
              <a:t>in</a:t>
            </a:r>
            <a:r>
              <a:rPr lang="en-US" altLang="en-US"/>
              <a:t>                    z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17" name="Line 51"/>
          <p:cNvSpPr>
            <a:spLocks noChangeShapeType="1"/>
          </p:cNvSpPr>
          <p:nvPr/>
        </p:nvSpPr>
        <p:spPr bwMode="auto">
          <a:xfrm>
            <a:off x="7201658" y="360076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7201658" y="3627749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80536" y="5598849"/>
            <a:ext cx="8496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Focus (each angle is mapped to different location)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97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Maxwell’s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Gauss’s law 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No magnetic monopoles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Faraday’s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ea typeface="Cambria Math" panose="02040503050406030204" pitchFamily="18" charset="0"/>
                  </a:rPr>
                  <a:t> Ampere’s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Auxiliary fields: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rot="21351838">
            <a:off x="5292436" y="4671753"/>
            <a:ext cx="595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Towards the Wave Equation</a:t>
            </a:r>
          </a:p>
        </p:txBody>
      </p:sp>
    </p:spTree>
    <p:extLst>
      <p:ext uri="{BB962C8B-B14F-4D97-AF65-F5344CB8AC3E}">
        <p14:creationId xmlns:p14="http://schemas.microsoft.com/office/powerpoint/2010/main" val="21042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B=0</a:t>
            </a:r>
            <a:endParaRPr lang="en-US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4797947" y="3835921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6401322" y="2969146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4797947" y="3518421"/>
            <a:ext cx="506413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797947" y="4007371"/>
            <a:ext cx="493713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556647" y="3413646"/>
            <a:ext cx="2654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4785247" y="2626246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6893447" y="2613546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6398147" y="2778646"/>
            <a:ext cx="482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V="1">
            <a:off x="6448947" y="3019946"/>
            <a:ext cx="4572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344047" y="3250134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6144147" y="2577034"/>
            <a:ext cx="3175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645547" y="4380434"/>
            <a:ext cx="297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err="1"/>
              <a:t>z</a:t>
            </a:r>
            <a:r>
              <a:rPr lang="en-US" altLang="en-US" baseline="-25000" dirty="0" err="1"/>
              <a:t>in</a:t>
            </a:r>
            <a:r>
              <a:rPr lang="en-US" altLang="en-US" dirty="0"/>
              <a:t>                             </a:t>
            </a:r>
            <a:r>
              <a:rPr lang="en-US" altLang="en-US" dirty="0" err="1"/>
              <a:t>z</a:t>
            </a:r>
            <a:r>
              <a:rPr lang="en-US" altLang="en-US" baseline="-25000" dirty="0" err="1"/>
              <a:t>out</a:t>
            </a:r>
            <a:endParaRPr lang="en-US" altLang="en-US" dirty="0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7045847" y="294374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7045847" y="2970734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4645547" y="3413646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4328047" y="3516834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in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61226" y="1808433"/>
                <a:ext cx="22252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226" y="1808433"/>
                <a:ext cx="2225288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34820" y="5170396"/>
                <a:ext cx="50770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Imaging with magnification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820" y="5170396"/>
                <a:ext cx="5077096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12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6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C=0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61226" y="1808433"/>
                <a:ext cx="2408223" cy="585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226" y="1808433"/>
                <a:ext cx="2408223" cy="5850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34067" y="5241000"/>
            <a:ext cx="7235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Telescope – parallel beams remain parallel</a:t>
            </a:r>
            <a:endParaRPr lang="en-US" sz="3200" dirty="0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5048934" y="3524371"/>
            <a:ext cx="1739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5252134" y="2736971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6496734" y="2724271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137834" y="4491159"/>
            <a:ext cx="199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z</a:t>
            </a:r>
            <a:r>
              <a:rPr lang="en-US" altLang="en-US" baseline="-25000"/>
              <a:t>in</a:t>
            </a:r>
            <a:r>
              <a:rPr lang="en-US" altLang="en-US"/>
              <a:t>                z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4756834" y="3972046"/>
            <a:ext cx="5064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528234" y="3208459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7525434" y="2776659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 flipV="1">
            <a:off x="6496734" y="2994146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 flipV="1">
            <a:off x="6509434" y="3400546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 flipV="1">
            <a:off x="6484034" y="3781546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V="1">
            <a:off x="4756834" y="3565646"/>
            <a:ext cx="5064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7"/>
          <p:cNvSpPr>
            <a:spLocks noChangeShapeType="1"/>
          </p:cNvSpPr>
          <p:nvPr/>
        </p:nvSpPr>
        <p:spPr bwMode="auto">
          <a:xfrm flipV="1">
            <a:off x="4756834" y="3108446"/>
            <a:ext cx="5064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D=0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61226" y="1808433"/>
                <a:ext cx="23757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226" y="1808433"/>
                <a:ext cx="237571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634067" y="5241000"/>
            <a:ext cx="9334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Collimation – Point source is mapped </a:t>
            </a:r>
            <a:r>
              <a:rPr lang="en-US" sz="3200" smtClean="0"/>
              <a:t>to parallel beams</a:t>
            </a:r>
            <a:endParaRPr lang="en-US" sz="3200" dirty="0"/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>
            <a:off x="4753591" y="3495979"/>
            <a:ext cx="1739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>
            <a:off x="6201391" y="2695879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4842491" y="4462767"/>
            <a:ext cx="1993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z</a:t>
            </a:r>
            <a:r>
              <a:rPr lang="en-US" altLang="en-US" baseline="-25000"/>
              <a:t>in</a:t>
            </a:r>
            <a:r>
              <a:rPr lang="en-US" altLang="en-US"/>
              <a:t>                z</a:t>
            </a:r>
            <a:r>
              <a:rPr lang="en-US" altLang="en-US" baseline="-25000"/>
              <a:t>out</a:t>
            </a:r>
            <a:endParaRPr lang="en-US" altLang="en-US"/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7230091" y="2748267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V="1">
            <a:off x="6201391" y="2965754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V="1">
            <a:off x="6214091" y="3372154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V="1">
            <a:off x="6188691" y="3753154"/>
            <a:ext cx="1014413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 flipV="1">
            <a:off x="4994891" y="3918254"/>
            <a:ext cx="49371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 flipV="1">
            <a:off x="4994891" y="3600754"/>
            <a:ext cx="506413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>
            <a:off x="4994891" y="4089704"/>
            <a:ext cx="493713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22"/>
          <p:cNvSpPr>
            <a:spLocks noChangeShapeType="1"/>
          </p:cNvSpPr>
          <p:nvPr/>
        </p:nvSpPr>
        <p:spPr bwMode="auto">
          <a:xfrm>
            <a:off x="4982191" y="2708579"/>
            <a:ext cx="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5540991" y="3332467"/>
            <a:ext cx="228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2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47" name="Line 24"/>
          <p:cNvSpPr>
            <a:spLocks noChangeShapeType="1"/>
          </p:cNvSpPr>
          <p:nvPr/>
        </p:nvSpPr>
        <p:spPr bwMode="auto">
          <a:xfrm>
            <a:off x="4842491" y="3495979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4524991" y="3599167"/>
            <a:ext cx="520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</a:t>
            </a:r>
            <a:r>
              <a:rPr lang="en-US" altLang="en-US" baseline="-25000"/>
              <a:t>in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1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://www.nebraskaweatherphotos.org/Dsc_3561d70s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27" y="62722"/>
            <a:ext cx="6390814" cy="35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labidikm.com/photos/articles/volet-culturel/mirage-div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27" y="3695174"/>
            <a:ext cx="3378143" cy="253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irage in the Desert by Michael Gwyther-Jones, on Flick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" y="3000511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the Wave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No sources: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Gauss’s law 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No magnetic monopoles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 Faraday’s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 Ampere’s law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Take the curl of Faraday’s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𝜇𝜖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404" y="499796"/>
            <a:ext cx="3571449" cy="1237564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6849481" y="4782142"/>
            <a:ext cx="335090" cy="1086952"/>
          </a:xfrm>
          <a:prstGeom prst="rightBrace">
            <a:avLst>
              <a:gd name="adj1" fmla="val 625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89032" y="5002285"/>
                <a:ext cx="144122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32" y="5002285"/>
                <a:ext cx="1441228" cy="5557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69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wave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39140" y="2433667"/>
                <a:ext cx="4299384" cy="3499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𝜇𝜖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 smtClean="0">
                  <a:ea typeface="Cambria Math" panose="02040503050406030204" pitchFamily="18" charset="0"/>
                </a:endParaRPr>
              </a:p>
              <a:p>
                <a:endParaRPr lang="en-US" sz="280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40" y="2433667"/>
                <a:ext cx="4299384" cy="34998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wave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We can repeat the process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 and get a scalar wave equation for each component of both fields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List of assumptions: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 sources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Linear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Isotropic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Homogeneous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Nondispersive</a:t>
                </a:r>
                <a:endParaRPr lang="en-US" dirty="0" smtClean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are constants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576" b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97201" y="2172410"/>
                <a:ext cx="2458558" cy="1417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1" y="2172410"/>
                <a:ext cx="2458558" cy="14171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1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1162</TotalTime>
  <Words>673</Words>
  <Application>Microsoft Office PowerPoint</Application>
  <PresentationFormat>Widescreen</PresentationFormat>
  <Paragraphs>419</Paragraphs>
  <Slides>63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Wingdings</vt:lpstr>
      <vt:lpstr>Retrospect</vt:lpstr>
      <vt:lpstr>Equation</vt:lpstr>
      <vt:lpstr>Optics</vt:lpstr>
      <vt:lpstr>What is light ?</vt:lpstr>
      <vt:lpstr>PowerPoint Presentation</vt:lpstr>
      <vt:lpstr>Electromagnetism</vt:lpstr>
      <vt:lpstr>Maxwell’s Equations</vt:lpstr>
      <vt:lpstr>Maxwell’s Equations</vt:lpstr>
      <vt:lpstr>Towards the Wave Equation</vt:lpstr>
      <vt:lpstr>The wave equation</vt:lpstr>
      <vt:lpstr>The wave equation</vt:lpstr>
      <vt:lpstr>Wave Optics</vt:lpstr>
      <vt:lpstr>A wave solution</vt:lpstr>
      <vt:lpstr>A wave solution</vt:lpstr>
      <vt:lpstr>Interference</vt:lpstr>
      <vt:lpstr>Helmholtz Equation</vt:lpstr>
      <vt:lpstr>Fourier Optics</vt:lpstr>
      <vt:lpstr>Fourier Optics</vt:lpstr>
      <vt:lpstr>Free Space Transfer Function</vt:lpstr>
      <vt:lpstr>Diffraction Limit</vt:lpstr>
      <vt:lpstr>Diffraction Limit</vt:lpstr>
      <vt:lpstr>Recap – Light propagation</vt:lpstr>
      <vt:lpstr>Recap – Light propagation</vt:lpstr>
      <vt:lpstr>Fresnel Approximation</vt:lpstr>
      <vt:lpstr>Fresnel Approximation</vt:lpstr>
      <vt:lpstr>Fresnel Approximation</vt:lpstr>
      <vt:lpstr>Fresnel Approximation</vt:lpstr>
      <vt:lpstr>Lens Transfer Function</vt:lpstr>
      <vt:lpstr>Optical Fourier Transform</vt:lpstr>
      <vt:lpstr>Optical Fourier Transform</vt:lpstr>
      <vt:lpstr>Imaging the Fourier Plane</vt:lpstr>
      <vt:lpstr>PowerPoint Presentation</vt:lpstr>
      <vt:lpstr>4-f System</vt:lpstr>
      <vt:lpstr>Optical Filtering</vt:lpstr>
      <vt:lpstr>PowerPoint Presentation</vt:lpstr>
      <vt:lpstr>Schlieren Filter</vt:lpstr>
      <vt:lpstr>Fraunhofer Approximation</vt:lpstr>
      <vt:lpstr>Fresnel and Fraunhofer Approximations</vt:lpstr>
      <vt:lpstr>Diffraction</vt:lpstr>
      <vt:lpstr>Optical Signal Processing</vt:lpstr>
      <vt:lpstr>Character Detection with Pure Optics</vt:lpstr>
      <vt:lpstr>Ray Optics</vt:lpstr>
      <vt:lpstr>Fermat’s Principle </vt:lpstr>
      <vt:lpstr>Fermat’s Principle </vt:lpstr>
      <vt:lpstr>Fermat’s Principle </vt:lpstr>
      <vt:lpstr>Snell’s Law</vt:lpstr>
      <vt:lpstr>Snell’s Law</vt:lpstr>
      <vt:lpstr>Planar Mirror</vt:lpstr>
      <vt:lpstr>Planar Mirror</vt:lpstr>
      <vt:lpstr>A More General Case</vt:lpstr>
      <vt:lpstr>Matrix Optics</vt:lpstr>
      <vt:lpstr>Matrix Optics</vt:lpstr>
      <vt:lpstr>Ray Transfer Matrix</vt:lpstr>
      <vt:lpstr>Ray Transfer Matrix</vt:lpstr>
      <vt:lpstr>Ray Transfer Matrix</vt:lpstr>
      <vt:lpstr>Thin Lens</vt:lpstr>
      <vt:lpstr>Imaging</vt:lpstr>
      <vt:lpstr>Imaging</vt:lpstr>
      <vt:lpstr>Imaging</vt:lpstr>
      <vt:lpstr>Imaging with a lens</vt:lpstr>
      <vt:lpstr>A=0</vt:lpstr>
      <vt:lpstr>B=0</vt:lpstr>
      <vt:lpstr>C=0</vt:lpstr>
      <vt:lpstr>D=0</vt:lpstr>
      <vt:lpstr>Mirage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Satat</dc:creator>
  <cp:lastModifiedBy>Guy Satat</cp:lastModifiedBy>
  <cp:revision>62</cp:revision>
  <dcterms:created xsi:type="dcterms:W3CDTF">2015-02-10T14:44:39Z</dcterms:created>
  <dcterms:modified xsi:type="dcterms:W3CDTF">2015-02-20T17:54:43Z</dcterms:modified>
</cp:coreProperties>
</file>